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handoutMasterIdLst>
    <p:handoutMasterId r:id="rId16"/>
  </p:handoutMasterIdLst>
  <p:sldIdLst>
    <p:sldId id="256" r:id="rId2"/>
    <p:sldId id="259" r:id="rId3"/>
    <p:sldId id="260" r:id="rId4"/>
    <p:sldId id="264" r:id="rId5"/>
    <p:sldId id="266" r:id="rId6"/>
    <p:sldId id="258" r:id="rId7"/>
    <p:sldId id="261" r:id="rId8"/>
    <p:sldId id="267" r:id="rId9"/>
    <p:sldId id="262" r:id="rId10"/>
    <p:sldId id="265" r:id="rId11"/>
    <p:sldId id="263" r:id="rId12"/>
    <p:sldId id="268" r:id="rId13"/>
    <p:sldId id="269" r:id="rId14"/>
  </p:sldIdLst>
  <p:sldSz cx="9144000" cy="6858000" type="screen4x3"/>
  <p:notesSz cx="6950075" cy="92360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882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1699" cy="463408"/>
          </a:xfrm>
          <a:prstGeom prst="rect">
            <a:avLst/>
          </a:prstGeom>
        </p:spPr>
        <p:txBody>
          <a:bodyPr vert="horz" lIns="93973" tIns="46986" rIns="93973" bIns="4698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36768" y="0"/>
            <a:ext cx="3011699" cy="463408"/>
          </a:xfrm>
          <a:prstGeom prst="rect">
            <a:avLst/>
          </a:prstGeom>
        </p:spPr>
        <p:txBody>
          <a:bodyPr vert="horz" lIns="93973" tIns="46986" rIns="93973" bIns="46986" rtlCol="0"/>
          <a:lstStyle>
            <a:lvl1pPr algn="r">
              <a:defRPr sz="1200"/>
            </a:lvl1pPr>
          </a:lstStyle>
          <a:p>
            <a:fld id="{FDEB0BDC-2D53-4784-A600-62D403AA9A2B}" type="datetimeFigureOut">
              <a:rPr lang="en-US" smtClean="0"/>
              <a:t>8/20/2019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772669"/>
            <a:ext cx="3011699" cy="463407"/>
          </a:xfrm>
          <a:prstGeom prst="rect">
            <a:avLst/>
          </a:prstGeom>
        </p:spPr>
        <p:txBody>
          <a:bodyPr vert="horz" lIns="93973" tIns="46986" rIns="93973" bIns="4698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36768" y="8772669"/>
            <a:ext cx="3011699" cy="463407"/>
          </a:xfrm>
          <a:prstGeom prst="rect">
            <a:avLst/>
          </a:prstGeom>
        </p:spPr>
        <p:txBody>
          <a:bodyPr vert="horz" lIns="93973" tIns="46986" rIns="93973" bIns="46986" rtlCol="0" anchor="b"/>
          <a:lstStyle>
            <a:lvl1pPr algn="r">
              <a:defRPr sz="1200"/>
            </a:lvl1pPr>
          </a:lstStyle>
          <a:p>
            <a:fld id="{08CF3292-759F-4A03-A764-0D65544BC5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474765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1699" cy="463408"/>
          </a:xfrm>
          <a:prstGeom prst="rect">
            <a:avLst/>
          </a:prstGeom>
        </p:spPr>
        <p:txBody>
          <a:bodyPr vert="horz" lIns="93973" tIns="46986" rIns="93973" bIns="4698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6768" y="0"/>
            <a:ext cx="3011699" cy="463408"/>
          </a:xfrm>
          <a:prstGeom prst="rect">
            <a:avLst/>
          </a:prstGeom>
        </p:spPr>
        <p:txBody>
          <a:bodyPr vert="horz" lIns="93973" tIns="46986" rIns="93973" bIns="46986" rtlCol="0"/>
          <a:lstStyle>
            <a:lvl1pPr algn="r">
              <a:defRPr sz="1200"/>
            </a:lvl1pPr>
          </a:lstStyle>
          <a:p>
            <a:fld id="{C0BED2CA-DBAC-473D-9402-E59AD14FECC5}" type="datetimeFigureOut">
              <a:rPr lang="en-US" smtClean="0"/>
              <a:t>8/20/2019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98588" y="1154113"/>
            <a:ext cx="4152900" cy="31162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973" tIns="46986" rIns="93973" bIns="46986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008" y="4444862"/>
            <a:ext cx="5560060" cy="3636705"/>
          </a:xfrm>
          <a:prstGeom prst="rect">
            <a:avLst/>
          </a:prstGeom>
        </p:spPr>
        <p:txBody>
          <a:bodyPr vert="horz" lIns="93973" tIns="46986" rIns="93973" bIns="46986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669"/>
            <a:ext cx="3011699" cy="463407"/>
          </a:xfrm>
          <a:prstGeom prst="rect">
            <a:avLst/>
          </a:prstGeom>
        </p:spPr>
        <p:txBody>
          <a:bodyPr vert="horz" lIns="93973" tIns="46986" rIns="93973" bIns="4698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6768" y="8772669"/>
            <a:ext cx="3011699" cy="463407"/>
          </a:xfrm>
          <a:prstGeom prst="rect">
            <a:avLst/>
          </a:prstGeom>
        </p:spPr>
        <p:txBody>
          <a:bodyPr vert="horz" lIns="93973" tIns="46986" rIns="93973" bIns="46986" rtlCol="0" anchor="b"/>
          <a:lstStyle>
            <a:lvl1pPr algn="r">
              <a:defRPr sz="1200"/>
            </a:lvl1pPr>
          </a:lstStyle>
          <a:p>
            <a:fld id="{213699BA-70D2-4E4C-BA29-574EC2BFC9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17364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3699BA-70D2-4E4C-BA29-574EC2BFC92A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36816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9144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8831" y="1449146"/>
            <a:ext cx="7526338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08831" y="5280847"/>
            <a:ext cx="7526338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84FD0-A212-4AD1-96EE-13FB4D915F6F}" type="datetimeFigureOut">
              <a:rPr lang="en-US" smtClean="0"/>
              <a:t>8/20/2019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D6D96-10AA-43B4-AB17-1AA5F3ECDA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36579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4863" y="4800600"/>
            <a:ext cx="752633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9144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04863" y="5367338"/>
            <a:ext cx="7526337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84FD0-A212-4AD1-96EE-13FB4D915F6F}" type="datetimeFigureOut">
              <a:rPr lang="en-US" smtClean="0"/>
              <a:t>8/20/2019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D6D96-10AA-43B4-AB17-1AA5F3ECDA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61640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485107" y="1338479"/>
            <a:ext cx="4749312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573" y="1495525"/>
            <a:ext cx="442038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1226" y="4700702"/>
            <a:ext cx="4418727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5398884" y="1338479"/>
            <a:ext cx="3302316" cy="4075464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84FD0-A212-4AD1-96EE-13FB4D915F6F}" type="datetimeFigureOut">
              <a:rPr lang="en-US" smtClean="0"/>
              <a:t>8/20/2019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D6D96-10AA-43B4-AB17-1AA5F3ECDA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11228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855663" y="2286585"/>
            <a:ext cx="3671336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017816" y="2435956"/>
            <a:ext cx="328689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4616450" y="2286000"/>
            <a:ext cx="3671888" cy="2300288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84FD0-A212-4AD1-96EE-13FB4D915F6F}" type="datetimeFigureOut">
              <a:rPr lang="en-US" smtClean="0"/>
              <a:t>8/20/2019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D6D96-10AA-43B4-AB17-1AA5F3ECDA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787839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9144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84FD0-A212-4AD1-96EE-13FB4D915F6F}" type="datetimeFigureOut">
              <a:rPr lang="en-US" smtClean="0"/>
              <a:t>8/20/2019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D6D96-10AA-43B4-AB17-1AA5F3ECDA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043320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5752238" y="446089"/>
            <a:ext cx="3391762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AutoShape 4"/>
          <p:cNvSpPr>
            <a:spLocks noChangeAspect="1" noChangeArrowheads="1" noTextEdit="1"/>
          </p:cNvSpPr>
          <p:nvPr/>
        </p:nvSpPr>
        <p:spPr bwMode="auto">
          <a:xfrm>
            <a:off x="5233988" y="0"/>
            <a:ext cx="3910012" cy="586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137655" y="586171"/>
            <a:ext cx="1701800" cy="513479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4862" y="446089"/>
            <a:ext cx="4947376" cy="5414962"/>
          </a:xfrm>
        </p:spPr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84FD0-A212-4AD1-96EE-13FB4D915F6F}" type="datetimeFigureOut">
              <a:rPr lang="en-US" smtClean="0"/>
              <a:t>8/20/2019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D6D96-10AA-43B4-AB17-1AA5F3ECDA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2023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9144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09997" y="2222287"/>
            <a:ext cx="7524003" cy="363651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84FD0-A212-4AD1-96EE-13FB4D915F6F}" type="datetimeFigureOut">
              <a:rPr lang="en-US" smtClean="0"/>
              <a:t>8/20/2019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D6D96-10AA-43B4-AB17-1AA5F3ECDA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32965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0"/>
            <a:ext cx="9144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4863" y="2951396"/>
            <a:ext cx="7526337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04863" y="5281200"/>
            <a:ext cx="7526337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84FD0-A212-4AD1-96EE-13FB4D915F6F}" type="datetimeFigureOut">
              <a:rPr lang="en-US" smtClean="0"/>
              <a:t>8/20/2019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D6D96-10AA-43B4-AB17-1AA5F3ECDA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64838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9144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09996" y="2222287"/>
            <a:ext cx="3670723" cy="363876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0" y="2222287"/>
            <a:ext cx="3670720" cy="363876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84FD0-A212-4AD1-96EE-13FB4D915F6F}" type="datetimeFigureOut">
              <a:rPr lang="en-US" smtClean="0"/>
              <a:t>8/20/2019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D6D96-10AA-43B4-AB17-1AA5F3ECDA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1787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9144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09996" y="2174875"/>
            <a:ext cx="367072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09996" y="2751137"/>
            <a:ext cx="3687391" cy="3109913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280" y="2174875"/>
            <a:ext cx="3670720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0" y="2751137"/>
            <a:ext cx="3670720" cy="3109913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84FD0-A212-4AD1-96EE-13FB4D915F6F}" type="datetimeFigureOut">
              <a:rPr lang="en-US" smtClean="0"/>
              <a:t>8/20/2019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D6D96-10AA-43B4-AB17-1AA5F3ECDA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96829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9144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84FD0-A212-4AD1-96EE-13FB4D915F6F}" type="datetimeFigureOut">
              <a:rPr lang="en-US" smtClean="0"/>
              <a:t>8/20/2019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D6D96-10AA-43B4-AB17-1AA5F3ECDA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0497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84FD0-A212-4AD1-96EE-13FB4D915F6F}" type="datetimeFigureOut">
              <a:rPr lang="en-US" smtClean="0"/>
              <a:t>8/20/2019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D6D96-10AA-43B4-AB17-1AA5F3ECDA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46461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804863" y="446086"/>
            <a:ext cx="2660650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4863" y="446088"/>
            <a:ext cx="2660650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41724" y="446087"/>
            <a:ext cx="4689475" cy="541496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04863" y="2260737"/>
            <a:ext cx="2660650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84FD0-A212-4AD1-96EE-13FB4D915F6F}" type="datetimeFigureOut">
              <a:rPr lang="en-US" smtClean="0"/>
              <a:t>8/20/2019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D6D96-10AA-43B4-AB17-1AA5F3ECDA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76092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9996" y="727521"/>
            <a:ext cx="350154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4573588" y="0"/>
            <a:ext cx="4570412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09996" y="2344684"/>
            <a:ext cx="350154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914357" y="6041361"/>
            <a:ext cx="732659" cy="365125"/>
          </a:xfrm>
        </p:spPr>
        <p:txBody>
          <a:bodyPr/>
          <a:lstStyle/>
          <a:p>
            <a:fld id="{19784FD0-A212-4AD1-96EE-13FB4D915F6F}" type="datetimeFigureOut">
              <a:rPr lang="en-US" smtClean="0"/>
              <a:t>8/20/2019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42797" y="6041361"/>
            <a:ext cx="2471560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647017" y="5915887"/>
            <a:ext cx="796616" cy="490599"/>
          </a:xfrm>
        </p:spPr>
        <p:txBody>
          <a:bodyPr/>
          <a:lstStyle/>
          <a:p>
            <a:fld id="{9D4D6D96-10AA-43B4-AB17-1AA5F3ECDA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51559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09997" y="447188"/>
            <a:ext cx="7524003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09997" y="2184400"/>
            <a:ext cx="7524003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42797" y="6041361"/>
            <a:ext cx="6289532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11422" y="6041361"/>
            <a:ext cx="993161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19784FD0-A212-4AD1-96EE-13FB4D915F6F}" type="datetimeFigureOut">
              <a:rPr lang="en-US" smtClean="0"/>
              <a:t>8/20/2019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904584" y="5915887"/>
            <a:ext cx="796616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9D4D6D96-10AA-43B4-AB17-1AA5F3ECDA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497776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psk12.com/cms/lib/VA02208074/Centricity/Domain/4661/SP%20HIGH%20SCHOOL%20BROCHURE%202018.pdf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npsk12.com/cms/lib/VA02208074/Centricity/Domain/4661/SP%20Middle%20Schools%20Brocure%202018-.pdf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psk12.com/fl" TargetMode="External"/><Relationship Id="rId2" Type="http://schemas.openxmlformats.org/officeDocument/2006/relationships/hyperlink" Target="https://www.npsk12.com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npsk12.com/Page/1349" TargetMode="External"/><Relationship Id="rId5" Type="http://schemas.openxmlformats.org/officeDocument/2006/relationships/hyperlink" Target="https://www.npsk12.com/Page/10208" TargetMode="External"/><Relationship Id="rId4" Type="http://schemas.openxmlformats.org/officeDocument/2006/relationships/hyperlink" Target="https://www.npsk12.com/Page/11636" TargetMode="Externa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1447800"/>
            <a:ext cx="8763000" cy="2971800"/>
          </a:xfrm>
        </p:spPr>
        <p:txBody>
          <a:bodyPr>
            <a:noAutofit/>
          </a:bodyPr>
          <a:lstStyle/>
          <a:p>
            <a:r>
              <a:rPr lang="en-US" sz="4400" dirty="0"/>
              <a:t>Parent Guide to Academic Success</a:t>
            </a:r>
            <a:br>
              <a:rPr lang="en-US" sz="4400" dirty="0"/>
            </a:br>
            <a:r>
              <a:rPr lang="en-US" sz="4400" dirty="0" err="1"/>
              <a:t>Guía</a:t>
            </a:r>
            <a:r>
              <a:rPr lang="en-US" sz="4400" dirty="0"/>
              <a:t> para Padres de </a:t>
            </a:r>
            <a:r>
              <a:rPr lang="en-US" sz="4400" dirty="0" err="1"/>
              <a:t>Éxito</a:t>
            </a:r>
            <a:r>
              <a:rPr lang="en-US" sz="4400" dirty="0"/>
              <a:t> </a:t>
            </a:r>
            <a:r>
              <a:rPr lang="en-US" sz="4400" dirty="0" err="1"/>
              <a:t>Académico</a:t>
            </a:r>
            <a:r>
              <a:rPr lang="en-US" sz="4400" dirty="0"/>
              <a:t/>
            </a:r>
            <a:br>
              <a:rPr lang="en-US" sz="4400" dirty="0"/>
            </a:br>
            <a:r>
              <a:rPr lang="en-US" sz="4400" dirty="0"/>
              <a:t>Part </a:t>
            </a:r>
            <a:r>
              <a:rPr lang="en-US" sz="4400" dirty="0" smtClean="0"/>
              <a:t>2</a:t>
            </a:r>
            <a:endParaRPr lang="en-US" sz="4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By:</a:t>
            </a:r>
          </a:p>
          <a:p>
            <a:r>
              <a:rPr lang="en-US" dirty="0" smtClean="0"/>
              <a:t>NPS ESL Teachers</a:t>
            </a:r>
          </a:p>
          <a:p>
            <a:r>
              <a:rPr lang="en-US" dirty="0" err="1" smtClean="0"/>
              <a:t>Profesores</a:t>
            </a:r>
            <a:r>
              <a:rPr lang="en-US" dirty="0" smtClean="0"/>
              <a:t> de </a:t>
            </a:r>
            <a:r>
              <a:rPr lang="en-US" dirty="0" err="1" smtClean="0"/>
              <a:t>Inglés</a:t>
            </a:r>
            <a:r>
              <a:rPr lang="en-US" dirty="0" smtClean="0"/>
              <a:t> </a:t>
            </a:r>
            <a:r>
              <a:rPr lang="en-US" dirty="0" err="1" smtClean="0"/>
              <a:t>como</a:t>
            </a:r>
            <a:r>
              <a:rPr lang="en-US" dirty="0" smtClean="0"/>
              <a:t> Segundo </a:t>
            </a:r>
            <a:r>
              <a:rPr lang="en-US" dirty="0" err="1" smtClean="0"/>
              <a:t>Idioma</a:t>
            </a:r>
            <a:r>
              <a:rPr lang="en-US" dirty="0" smtClean="0"/>
              <a:t> de Norfolk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42502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 algn="ctr" rtl="0">
              <a:spcBef>
                <a:spcPct val="0"/>
              </a:spcBef>
            </a:pPr>
            <a:r>
              <a:rPr lang="en-US" sz="3600" dirty="0" smtClean="0">
                <a:solidFill>
                  <a:schemeClr val="tx1"/>
                </a:solidFill>
              </a:rPr>
              <a:t>Parent/Teacher Conferences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2819399"/>
            <a:ext cx="8762999" cy="3039397"/>
          </a:xfrm>
        </p:spPr>
        <p:txBody>
          <a:bodyPr>
            <a:normAutofit fontScale="92500" lnSpcReduction="20000"/>
          </a:bodyPr>
          <a:lstStyle/>
          <a:p>
            <a:r>
              <a:rPr lang="en-US" sz="3200" dirty="0"/>
              <a:t>What is it? / ¿</a:t>
            </a:r>
            <a:r>
              <a:rPr lang="en-US" sz="3200" dirty="0" err="1"/>
              <a:t>Qué</a:t>
            </a:r>
            <a:r>
              <a:rPr lang="en-US" sz="3200" dirty="0"/>
              <a:t> </a:t>
            </a:r>
            <a:r>
              <a:rPr lang="en-US" sz="3200" dirty="0" err="1"/>
              <a:t>es</a:t>
            </a:r>
            <a:r>
              <a:rPr lang="en-US" sz="3200" dirty="0"/>
              <a:t>?</a:t>
            </a:r>
          </a:p>
          <a:p>
            <a:r>
              <a:rPr lang="en-US" sz="3200" dirty="0"/>
              <a:t>How do I find out when it is? /¿</a:t>
            </a:r>
            <a:r>
              <a:rPr lang="en-US" sz="3200" dirty="0" err="1"/>
              <a:t>Cómo</a:t>
            </a:r>
            <a:r>
              <a:rPr lang="en-US" sz="3200" dirty="0"/>
              <a:t> </a:t>
            </a:r>
            <a:r>
              <a:rPr lang="en-US" sz="3200" dirty="0" err="1"/>
              <a:t>sé</a:t>
            </a:r>
            <a:r>
              <a:rPr lang="en-US" sz="3200" dirty="0"/>
              <a:t> </a:t>
            </a:r>
            <a:r>
              <a:rPr lang="en-US" sz="3200" dirty="0" err="1"/>
              <a:t>cuándo</a:t>
            </a:r>
            <a:r>
              <a:rPr lang="en-US" sz="3200" dirty="0"/>
              <a:t> </a:t>
            </a:r>
            <a:r>
              <a:rPr lang="en-US" sz="3200" dirty="0" err="1"/>
              <a:t>es</a:t>
            </a:r>
            <a:r>
              <a:rPr lang="en-US" sz="3200" dirty="0"/>
              <a:t>?</a:t>
            </a:r>
          </a:p>
          <a:p>
            <a:r>
              <a:rPr lang="en-US" sz="3200" dirty="0"/>
              <a:t>Who is going to be there? / ¿</a:t>
            </a:r>
            <a:r>
              <a:rPr lang="en-US" sz="3200" dirty="0" err="1"/>
              <a:t>Quién</a:t>
            </a:r>
            <a:r>
              <a:rPr lang="en-US" sz="3200" dirty="0"/>
              <a:t> </a:t>
            </a:r>
            <a:r>
              <a:rPr lang="en-US" sz="3200" dirty="0" err="1"/>
              <a:t>va</a:t>
            </a:r>
            <a:r>
              <a:rPr lang="en-US" sz="3200" dirty="0"/>
              <a:t> </a:t>
            </a:r>
            <a:r>
              <a:rPr lang="en-US" sz="3200" dirty="0" err="1"/>
              <a:t>estar</a:t>
            </a:r>
            <a:r>
              <a:rPr lang="en-US" sz="3200" dirty="0"/>
              <a:t> </a:t>
            </a:r>
            <a:r>
              <a:rPr lang="en-US" sz="3200" dirty="0" err="1"/>
              <a:t>allí</a:t>
            </a:r>
            <a:r>
              <a:rPr lang="en-US" sz="3200" dirty="0"/>
              <a:t>?</a:t>
            </a:r>
          </a:p>
          <a:p>
            <a:r>
              <a:rPr lang="en-US" sz="3200" dirty="0"/>
              <a:t>Why should I go? /¿</a:t>
            </a:r>
            <a:r>
              <a:rPr lang="en-US" sz="3200" dirty="0" err="1"/>
              <a:t>Por</a:t>
            </a:r>
            <a:r>
              <a:rPr lang="en-US" sz="3200" dirty="0"/>
              <a:t> </a:t>
            </a:r>
            <a:r>
              <a:rPr lang="en-US" sz="3200" dirty="0" err="1"/>
              <a:t>qué</a:t>
            </a:r>
            <a:r>
              <a:rPr lang="en-US" sz="3200" dirty="0"/>
              <a:t> </a:t>
            </a:r>
            <a:r>
              <a:rPr lang="en-US" sz="3200" dirty="0" err="1"/>
              <a:t>debo</a:t>
            </a:r>
            <a:r>
              <a:rPr lang="en-US" sz="3200" dirty="0"/>
              <a:t> </a:t>
            </a:r>
            <a:r>
              <a:rPr lang="en-US" sz="3200" dirty="0" err="1"/>
              <a:t>asistir</a:t>
            </a:r>
            <a:r>
              <a:rPr lang="en-US" sz="3200" dirty="0"/>
              <a:t>?</a:t>
            </a:r>
          </a:p>
          <a:p>
            <a:pPr marL="457200" lvl="1" indent="0">
              <a:buNone/>
            </a:pPr>
            <a:endParaRPr lang="en-US" dirty="0"/>
          </a:p>
          <a:p>
            <a:pPr lvl="1"/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85616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1"/>
            <a:r>
              <a:rPr lang="en-US" sz="3200" dirty="0" smtClean="0">
                <a:solidFill>
                  <a:schemeClr val="tx1"/>
                </a:solidFill>
              </a:rPr>
              <a:t>Specialty Programs (</a:t>
            </a:r>
            <a:r>
              <a:rPr lang="en-US" sz="2800" dirty="0" smtClean="0">
                <a:solidFill>
                  <a:schemeClr val="tx1"/>
                </a:solidFill>
              </a:rPr>
              <a:t>Middle</a:t>
            </a:r>
            <a:r>
              <a:rPr lang="en-US" sz="3200" dirty="0" smtClean="0">
                <a:solidFill>
                  <a:schemeClr val="tx1"/>
                </a:solidFill>
              </a:rPr>
              <a:t> and High School)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www.npsk12.com/cms/lib/VA02208074/Centricity/Domain/4661/SP%20HIGH%20SCHOOL%20BROCHURE%202018.pdf</a:t>
            </a:r>
            <a:endParaRPr lang="en-US" dirty="0" smtClean="0"/>
          </a:p>
          <a:p>
            <a:r>
              <a:rPr lang="en-US" dirty="0">
                <a:hlinkClick r:id="rId4"/>
              </a:rPr>
              <a:t>https://www.npsk12.com/cms/lib/VA02208074/Centricity/Domain/4661/SP%20Middle%20Schools%20Brocure%202018-.</a:t>
            </a:r>
            <a:r>
              <a:rPr lang="en-US" dirty="0" smtClean="0">
                <a:hlinkClick r:id="rId4"/>
              </a:rPr>
              <a:t>pdf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2648964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Important Websites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209800"/>
            <a:ext cx="8763000" cy="4267200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Norfolk Public Schools</a:t>
            </a:r>
          </a:p>
          <a:p>
            <a:pPr lvl="1"/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www.npsk12.com</a:t>
            </a:r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r>
              <a:rPr lang="en-US" dirty="0"/>
              <a:t>Foreign Language &amp; ESL</a:t>
            </a:r>
          </a:p>
          <a:p>
            <a:pPr lvl="1"/>
            <a:r>
              <a:rPr lang="en-US" dirty="0">
                <a:hlinkClick r:id="rId3"/>
              </a:rPr>
              <a:t>https://www.npsk12.com/fl</a:t>
            </a:r>
            <a:endParaRPr lang="en-US" dirty="0"/>
          </a:p>
          <a:p>
            <a:pPr marL="301943" lvl="1" indent="0">
              <a:buNone/>
            </a:pPr>
            <a:endParaRPr lang="en-US" dirty="0"/>
          </a:p>
          <a:p>
            <a:r>
              <a:rPr lang="en-US" dirty="0" smtClean="0"/>
              <a:t>Specialty Programs</a:t>
            </a:r>
          </a:p>
          <a:p>
            <a:pPr lvl="1"/>
            <a:r>
              <a:rPr lang="en-US" dirty="0">
                <a:hlinkClick r:id="rId4"/>
              </a:rPr>
              <a:t>https://</a:t>
            </a:r>
            <a:r>
              <a:rPr lang="en-US" dirty="0" smtClean="0">
                <a:hlinkClick r:id="rId4"/>
              </a:rPr>
              <a:t>www.npsk12.com/Page/11636</a:t>
            </a:r>
            <a:endParaRPr lang="en-US" dirty="0" smtClean="0"/>
          </a:p>
          <a:p>
            <a:pPr lvl="1"/>
            <a:endParaRPr lang="en-US" dirty="0"/>
          </a:p>
          <a:p>
            <a:r>
              <a:rPr lang="en-US" dirty="0" smtClean="0"/>
              <a:t>Student </a:t>
            </a:r>
            <a:r>
              <a:rPr lang="en-US" dirty="0"/>
              <a:t>Handbook</a:t>
            </a:r>
          </a:p>
          <a:p>
            <a:pPr lvl="1"/>
            <a:r>
              <a:rPr lang="en-US" dirty="0">
                <a:hlinkClick r:id="rId5"/>
              </a:rPr>
              <a:t>https://www.npsk12.com/Page/10208</a:t>
            </a:r>
            <a:r>
              <a:rPr lang="en-US" dirty="0"/>
              <a:t>   (Spanish)</a:t>
            </a:r>
          </a:p>
          <a:p>
            <a:pPr lvl="1"/>
            <a:r>
              <a:rPr lang="en-US" u="sng" dirty="0">
                <a:hlinkClick r:id="rId6" tooltip="Original URL: https://www.npsk12.com/Page/1349&#10;Click or tap if you trust this link."/>
              </a:rPr>
              <a:t>https://www.npsk12.com/Page/1349</a:t>
            </a:r>
            <a:r>
              <a:rPr lang="en-US" dirty="0"/>
              <a:t>      (English)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839897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 / </a:t>
            </a:r>
            <a:r>
              <a:rPr lang="en-US" dirty="0" err="1" smtClean="0"/>
              <a:t>Preguntas</a:t>
            </a:r>
            <a:endParaRPr lang="en-US" dirty="0"/>
          </a:p>
        </p:txBody>
      </p:sp>
      <p:pic>
        <p:nvPicPr>
          <p:cNvPr id="3076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754767" y="2222500"/>
            <a:ext cx="5634465" cy="3636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467570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1" y="2222286"/>
            <a:ext cx="7953000" cy="3949913"/>
          </a:xfrm>
        </p:spPr>
        <p:txBody>
          <a:bodyPr>
            <a:normAutofit/>
          </a:bodyPr>
          <a:lstStyle/>
          <a:p>
            <a:r>
              <a:rPr lang="en-US" sz="3600" dirty="0" smtClean="0"/>
              <a:t>Welcome!</a:t>
            </a:r>
          </a:p>
          <a:p>
            <a:r>
              <a:rPr lang="en-US" sz="3600" dirty="0" smtClean="0"/>
              <a:t>¡</a:t>
            </a:r>
            <a:r>
              <a:rPr lang="en-US" sz="3600" dirty="0" err="1" smtClean="0"/>
              <a:t>Bienvenidos</a:t>
            </a:r>
            <a:r>
              <a:rPr lang="en-US" sz="3600" dirty="0" smtClean="0"/>
              <a:t>!</a:t>
            </a:r>
          </a:p>
          <a:p>
            <a:r>
              <a:rPr lang="ar-AE" sz="3600" dirty="0" smtClean="0"/>
              <a:t>اهلا وسهلا</a:t>
            </a:r>
            <a:endParaRPr lang="en-US" sz="3600" dirty="0" smtClean="0"/>
          </a:p>
          <a:p>
            <a:r>
              <a:rPr lang="en-US" sz="3600" dirty="0" err="1" smtClean="0"/>
              <a:t>Maligayang</a:t>
            </a:r>
            <a:r>
              <a:rPr lang="en-US" sz="3600" dirty="0" smtClean="0"/>
              <a:t> </a:t>
            </a:r>
            <a:r>
              <a:rPr lang="en-US" sz="3600" dirty="0" err="1" smtClean="0"/>
              <a:t>pagdating</a:t>
            </a:r>
            <a:endParaRPr lang="en-US" sz="3600" dirty="0" smtClean="0"/>
          </a:p>
          <a:p>
            <a:r>
              <a:rPr lang="en-US" sz="3600" dirty="0" err="1" smtClean="0"/>
              <a:t>Accueillir</a:t>
            </a:r>
            <a:endParaRPr lang="en-US" sz="3600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33065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My city / </a:t>
            </a:r>
            <a:r>
              <a:rPr lang="en-US" dirty="0" err="1" smtClean="0"/>
              <a:t>Mi</a:t>
            </a:r>
            <a:r>
              <a:rPr lang="en-US" dirty="0" smtClean="0"/>
              <a:t> ciudad</a:t>
            </a:r>
            <a:endParaRPr lang="en-US" dirty="0"/>
          </a:p>
        </p:txBody>
      </p:sp>
      <p:pic>
        <p:nvPicPr>
          <p:cNvPr id="1028" name="Picture 4" descr="https://activerain-store.s3.amazonaws.com/image_store/uploads/5/3/3/9/2/ar12646863842933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200" y="1453751"/>
            <a:ext cx="4953000" cy="54042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206139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We will discuss:</a:t>
            </a:r>
          </a:p>
          <a:p>
            <a:pPr lvl="1"/>
            <a:r>
              <a:rPr lang="en-US" sz="3600" dirty="0" smtClean="0"/>
              <a:t>Importance of attending Parents’ Night</a:t>
            </a:r>
          </a:p>
          <a:p>
            <a:pPr lvl="1"/>
            <a:r>
              <a:rPr lang="en-US" sz="3600" dirty="0" smtClean="0"/>
              <a:t>FERPA Law</a:t>
            </a:r>
          </a:p>
          <a:p>
            <a:pPr lvl="1"/>
            <a:r>
              <a:rPr lang="en-US" sz="3600" dirty="0" smtClean="0"/>
              <a:t>After school tutoring/support</a:t>
            </a:r>
          </a:p>
          <a:p>
            <a:pPr lvl="1"/>
            <a:r>
              <a:rPr lang="en-US" sz="3600" dirty="0" smtClean="0"/>
              <a:t>Parent/Teacher Conferences</a:t>
            </a:r>
          </a:p>
          <a:p>
            <a:pPr lvl="1"/>
            <a:r>
              <a:rPr lang="en-US" sz="3600" dirty="0" smtClean="0"/>
              <a:t>Specialty Programs (Middle and High School) </a:t>
            </a: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25584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Session 1 Review/</a:t>
            </a:r>
            <a:r>
              <a:rPr lang="en-US" dirty="0" err="1" smtClean="0"/>
              <a:t>Repaso</a:t>
            </a:r>
            <a:r>
              <a:rPr lang="en-US" dirty="0" smtClean="0"/>
              <a:t> de </a:t>
            </a:r>
            <a:r>
              <a:rPr lang="en-US" dirty="0" err="1" smtClean="0"/>
              <a:t>sesión</a:t>
            </a:r>
            <a:r>
              <a:rPr lang="en-US" dirty="0" smtClean="0"/>
              <a:t>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2438400"/>
            <a:ext cx="8686800" cy="4267200"/>
          </a:xfrm>
        </p:spPr>
        <p:txBody>
          <a:bodyPr>
            <a:normAutofit fontScale="85000" lnSpcReduction="10000"/>
          </a:bodyPr>
          <a:lstStyle/>
          <a:p>
            <a:pPr lvl="1"/>
            <a:r>
              <a:rPr lang="en-US" sz="3200" dirty="0" smtClean="0"/>
              <a:t>Officer Valdez</a:t>
            </a:r>
          </a:p>
          <a:p>
            <a:pPr lvl="1"/>
            <a:r>
              <a:rPr lang="en-US" sz="3200" dirty="0" smtClean="0"/>
              <a:t>Enrollment </a:t>
            </a:r>
            <a:r>
              <a:rPr lang="en-US" sz="3200" dirty="0"/>
              <a:t>/ </a:t>
            </a:r>
            <a:r>
              <a:rPr lang="en-US" sz="3200" dirty="0" err="1"/>
              <a:t>Matrícula</a:t>
            </a:r>
            <a:endParaRPr lang="en-US" sz="3200" dirty="0"/>
          </a:p>
          <a:p>
            <a:pPr lvl="1"/>
            <a:r>
              <a:rPr lang="en-US" sz="3200" dirty="0"/>
              <a:t>Translation Support / </a:t>
            </a:r>
            <a:r>
              <a:rPr lang="en-US" sz="3200" dirty="0" err="1"/>
              <a:t>Traducción</a:t>
            </a:r>
            <a:r>
              <a:rPr lang="en-US" sz="3200" dirty="0"/>
              <a:t> </a:t>
            </a:r>
          </a:p>
          <a:p>
            <a:pPr lvl="1"/>
            <a:r>
              <a:rPr lang="en-US" sz="3200" dirty="0"/>
              <a:t>First Week / </a:t>
            </a:r>
            <a:r>
              <a:rPr lang="en-US" sz="3200" dirty="0" err="1"/>
              <a:t>Primera</a:t>
            </a:r>
            <a:r>
              <a:rPr lang="en-US" sz="3200" dirty="0"/>
              <a:t> </a:t>
            </a:r>
            <a:r>
              <a:rPr lang="en-US" sz="3200" dirty="0" err="1"/>
              <a:t>semana</a:t>
            </a:r>
            <a:endParaRPr lang="en-US" sz="3200" dirty="0"/>
          </a:p>
          <a:p>
            <a:pPr lvl="1"/>
            <a:r>
              <a:rPr lang="en-US" sz="3200" dirty="0"/>
              <a:t>Tracking grades &amp; attendance / </a:t>
            </a:r>
            <a:r>
              <a:rPr lang="es-ES" sz="3200" dirty="0"/>
              <a:t>Cómo revisar calificaciones &amp; </a:t>
            </a:r>
            <a:r>
              <a:rPr lang="es-ES" sz="3200" dirty="0" smtClean="0"/>
              <a:t>asistencia</a:t>
            </a:r>
            <a:endParaRPr lang="en-US" dirty="0" smtClean="0"/>
          </a:p>
          <a:p>
            <a:pPr lvl="1"/>
            <a:r>
              <a:rPr lang="en-US" sz="3200" dirty="0" smtClean="0"/>
              <a:t>Health Department / </a:t>
            </a:r>
            <a:r>
              <a:rPr lang="en-US" sz="3200" dirty="0" err="1" smtClean="0"/>
              <a:t>Departamento</a:t>
            </a:r>
            <a:r>
              <a:rPr lang="en-US" sz="3200" dirty="0" smtClean="0"/>
              <a:t> de </a:t>
            </a:r>
            <a:r>
              <a:rPr lang="en-US" sz="3200" dirty="0" err="1" smtClean="0"/>
              <a:t>Salud</a:t>
            </a:r>
            <a:endParaRPr lang="en-US" sz="3200" dirty="0" smtClean="0"/>
          </a:p>
          <a:p>
            <a:pPr lvl="1"/>
            <a:r>
              <a:rPr lang="en-US" sz="3200" dirty="0" smtClean="0"/>
              <a:t>Adult Education Classes</a:t>
            </a:r>
            <a:endParaRPr lang="es-ES" sz="3200" dirty="0"/>
          </a:p>
        </p:txBody>
      </p:sp>
    </p:spTree>
    <p:extLst>
      <p:ext uri="{BB962C8B-B14F-4D97-AF65-F5344CB8AC3E}">
        <p14:creationId xmlns:p14="http://schemas.microsoft.com/office/powerpoint/2010/main" val="35972564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Parents’ Night/ Open House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3124200"/>
            <a:ext cx="8839200" cy="3733800"/>
          </a:xfrm>
        </p:spPr>
        <p:txBody>
          <a:bodyPr>
            <a:normAutofit fontScale="92500"/>
          </a:bodyPr>
          <a:lstStyle/>
          <a:p>
            <a:r>
              <a:rPr lang="en-US" sz="3600" dirty="0" smtClean="0"/>
              <a:t>What is it? / ¿</a:t>
            </a:r>
            <a:r>
              <a:rPr lang="en-US" sz="3600" dirty="0" err="1" smtClean="0"/>
              <a:t>Qué</a:t>
            </a:r>
            <a:r>
              <a:rPr lang="en-US" sz="3600" dirty="0" smtClean="0"/>
              <a:t> </a:t>
            </a:r>
            <a:r>
              <a:rPr lang="en-US" sz="3600" dirty="0" err="1" smtClean="0"/>
              <a:t>es</a:t>
            </a:r>
            <a:r>
              <a:rPr lang="en-US" sz="3600" dirty="0" smtClean="0"/>
              <a:t>?</a:t>
            </a:r>
          </a:p>
          <a:p>
            <a:r>
              <a:rPr lang="en-US" sz="3600" dirty="0" smtClean="0"/>
              <a:t>How do I find out when it is? /¿</a:t>
            </a:r>
            <a:r>
              <a:rPr lang="en-US" sz="3600" dirty="0" err="1" smtClean="0"/>
              <a:t>Cómo</a:t>
            </a:r>
            <a:r>
              <a:rPr lang="en-US" sz="3600" dirty="0" smtClean="0"/>
              <a:t> </a:t>
            </a:r>
            <a:r>
              <a:rPr lang="en-US" sz="3600" dirty="0" err="1" smtClean="0"/>
              <a:t>sé</a:t>
            </a:r>
            <a:r>
              <a:rPr lang="en-US" sz="3600" dirty="0" smtClean="0"/>
              <a:t> </a:t>
            </a:r>
            <a:r>
              <a:rPr lang="en-US" sz="3600" dirty="0" err="1" smtClean="0"/>
              <a:t>cuándo</a:t>
            </a:r>
            <a:r>
              <a:rPr lang="en-US" sz="3600" dirty="0" smtClean="0"/>
              <a:t> </a:t>
            </a:r>
            <a:r>
              <a:rPr lang="en-US" sz="3600" dirty="0" err="1" smtClean="0"/>
              <a:t>es</a:t>
            </a:r>
            <a:r>
              <a:rPr lang="en-US" sz="3600" dirty="0" smtClean="0"/>
              <a:t>?</a:t>
            </a:r>
          </a:p>
          <a:p>
            <a:r>
              <a:rPr lang="en-US" sz="3600" dirty="0" smtClean="0"/>
              <a:t>Who is going to be there? / ¿</a:t>
            </a:r>
            <a:r>
              <a:rPr lang="en-US" sz="3600" dirty="0" err="1" smtClean="0"/>
              <a:t>Quién</a:t>
            </a:r>
            <a:r>
              <a:rPr lang="en-US" sz="3600" dirty="0" smtClean="0"/>
              <a:t> </a:t>
            </a:r>
            <a:r>
              <a:rPr lang="en-US" sz="3600" dirty="0" err="1" smtClean="0"/>
              <a:t>va</a:t>
            </a:r>
            <a:r>
              <a:rPr lang="en-US" sz="3600" dirty="0" smtClean="0"/>
              <a:t> </a:t>
            </a:r>
            <a:r>
              <a:rPr lang="en-US" sz="3600" dirty="0" err="1" smtClean="0"/>
              <a:t>estar</a:t>
            </a:r>
            <a:r>
              <a:rPr lang="en-US" sz="3600" dirty="0" smtClean="0"/>
              <a:t> </a:t>
            </a:r>
            <a:r>
              <a:rPr lang="en-US" sz="3600" dirty="0" err="1" smtClean="0"/>
              <a:t>allí</a:t>
            </a:r>
            <a:r>
              <a:rPr lang="en-US" sz="3600" dirty="0" smtClean="0"/>
              <a:t>?</a:t>
            </a:r>
          </a:p>
          <a:p>
            <a:r>
              <a:rPr lang="en-US" sz="3600" dirty="0" smtClean="0"/>
              <a:t>Why should I go? /¿</a:t>
            </a:r>
            <a:r>
              <a:rPr lang="en-US" sz="3600" dirty="0" err="1" smtClean="0"/>
              <a:t>Por</a:t>
            </a:r>
            <a:r>
              <a:rPr lang="en-US" sz="3600" dirty="0" smtClean="0"/>
              <a:t> </a:t>
            </a:r>
            <a:r>
              <a:rPr lang="en-US" sz="3600" dirty="0" err="1"/>
              <a:t>q</a:t>
            </a:r>
            <a:r>
              <a:rPr lang="en-US" sz="3600" dirty="0" err="1" smtClean="0"/>
              <a:t>ué</a:t>
            </a:r>
            <a:r>
              <a:rPr lang="en-US" sz="3600" dirty="0" smtClean="0"/>
              <a:t> </a:t>
            </a:r>
            <a:r>
              <a:rPr lang="en-US" sz="3600" dirty="0" err="1" smtClean="0"/>
              <a:t>debo</a:t>
            </a:r>
            <a:r>
              <a:rPr lang="en-US" sz="3600" dirty="0" smtClean="0"/>
              <a:t> </a:t>
            </a:r>
            <a:r>
              <a:rPr lang="en-US" sz="3600" dirty="0" err="1" smtClean="0"/>
              <a:t>asistir</a:t>
            </a:r>
            <a:r>
              <a:rPr lang="en-US" sz="3600" dirty="0" smtClean="0"/>
              <a:t>?</a:t>
            </a:r>
            <a:endParaRPr lang="en-US" sz="3600" dirty="0"/>
          </a:p>
          <a:p>
            <a:pPr marL="0" indent="0">
              <a:buNone/>
            </a:pPr>
            <a:endParaRPr lang="en-US" sz="4000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79386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FERPA Law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228600" y="2743199"/>
            <a:ext cx="8610599" cy="3115597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FERPA – Family Educational Rights and Privacy Act</a:t>
            </a:r>
          </a:p>
          <a:p>
            <a:pPr lvl="1"/>
            <a:r>
              <a:rPr lang="en-US" sz="4400" dirty="0" smtClean="0"/>
              <a:t>Ley federal </a:t>
            </a:r>
          </a:p>
          <a:p>
            <a:pPr lvl="1"/>
            <a:r>
              <a:rPr lang="en-US" sz="4400" dirty="0" err="1" smtClean="0"/>
              <a:t>Protege</a:t>
            </a:r>
            <a:r>
              <a:rPr lang="en-US" sz="4400" dirty="0" smtClean="0"/>
              <a:t> records </a:t>
            </a:r>
            <a:r>
              <a:rPr lang="en-US" sz="4400" dirty="0" err="1" smtClean="0"/>
              <a:t>educativos</a:t>
            </a:r>
            <a:r>
              <a:rPr lang="en-US" sz="4400" dirty="0" smtClean="0"/>
              <a:t> de </a:t>
            </a:r>
            <a:r>
              <a:rPr lang="en-US" sz="4400" dirty="0" err="1" smtClean="0"/>
              <a:t>los</a:t>
            </a:r>
            <a:r>
              <a:rPr lang="en-US" sz="4400" dirty="0" smtClean="0"/>
              <a:t> </a:t>
            </a:r>
            <a:r>
              <a:rPr lang="en-US" sz="4400" dirty="0" err="1" smtClean="0"/>
              <a:t>estudiantes</a:t>
            </a:r>
            <a:endParaRPr lang="en-US" sz="4400" dirty="0" smtClean="0"/>
          </a:p>
          <a:p>
            <a:pPr marL="457200" lvl="1" indent="0">
              <a:buNone/>
            </a:pPr>
            <a:endParaRPr lang="en-US" dirty="0" smtClean="0"/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15164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FERPA Law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s-ES" dirty="0"/>
              <a:t>Funcionarios escolares con interés educativo </a:t>
            </a:r>
            <a:r>
              <a:rPr lang="es-ES" dirty="0" smtClean="0"/>
              <a:t>legítimo</a:t>
            </a:r>
            <a:endParaRPr lang="es-ES" dirty="0"/>
          </a:p>
          <a:p>
            <a:r>
              <a:rPr lang="es-ES" dirty="0"/>
              <a:t>Otras escuelas a las que un estudiante se está </a:t>
            </a:r>
            <a:r>
              <a:rPr lang="es-ES" dirty="0" smtClean="0"/>
              <a:t>transfiriendo</a:t>
            </a:r>
            <a:endParaRPr lang="es-ES" dirty="0"/>
          </a:p>
          <a:p>
            <a:r>
              <a:rPr lang="es-ES" dirty="0"/>
              <a:t>Funcionarios especificados para fines de auditoría o </a:t>
            </a:r>
            <a:r>
              <a:rPr lang="es-ES" dirty="0" smtClean="0"/>
              <a:t>evaluación</a:t>
            </a:r>
            <a:endParaRPr lang="es-ES" dirty="0"/>
          </a:p>
          <a:p>
            <a:r>
              <a:rPr lang="es-ES" dirty="0"/>
              <a:t>Partes apropiadas en relación con la ayuda financiera a un </a:t>
            </a:r>
            <a:r>
              <a:rPr lang="es-ES" dirty="0" smtClean="0"/>
              <a:t>estudiante</a:t>
            </a:r>
            <a:endParaRPr lang="es-ES" dirty="0"/>
          </a:p>
          <a:p>
            <a:r>
              <a:rPr lang="es-ES" dirty="0"/>
              <a:t>Organizaciones que realizan ciertos estudios para o en nombre de la </a:t>
            </a:r>
            <a:r>
              <a:rPr lang="es-ES" dirty="0" smtClean="0"/>
              <a:t>escuela</a:t>
            </a:r>
            <a:endParaRPr lang="es-ES" dirty="0"/>
          </a:p>
          <a:p>
            <a:r>
              <a:rPr lang="es-ES" dirty="0" smtClean="0"/>
              <a:t>Organizaciones para acreditación</a:t>
            </a:r>
            <a:endParaRPr lang="es-ES" dirty="0"/>
          </a:p>
          <a:p>
            <a:r>
              <a:rPr lang="es-ES" dirty="0"/>
              <a:t>Para cumplir con una orden judicial o citación emitida </a:t>
            </a:r>
            <a:r>
              <a:rPr lang="es-ES" dirty="0" smtClean="0"/>
              <a:t>legalmente</a:t>
            </a:r>
            <a:endParaRPr lang="es-ES" dirty="0"/>
          </a:p>
          <a:p>
            <a:r>
              <a:rPr lang="es-ES" dirty="0"/>
              <a:t>Funcionarios apropiados en casos de emergencias de salud y </a:t>
            </a:r>
            <a:r>
              <a:rPr lang="es-ES" dirty="0" smtClean="0"/>
              <a:t>seguridad</a:t>
            </a:r>
            <a:endParaRPr lang="es-ES" dirty="0"/>
          </a:p>
          <a:p>
            <a:r>
              <a:rPr lang="es-ES" dirty="0"/>
              <a:t>Autoridades estatales y locales, dentro de un sistema de justicia juvenil, de conformidad con la legislación estatal específica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84217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After School Tutoring Support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209800"/>
            <a:ext cx="8686800" cy="4267200"/>
          </a:xfrm>
        </p:spPr>
        <p:txBody>
          <a:bodyPr/>
          <a:lstStyle/>
          <a:p>
            <a:r>
              <a:rPr lang="en-US" sz="2800" dirty="0" smtClean="0"/>
              <a:t>What is it? / ¿</a:t>
            </a:r>
            <a:r>
              <a:rPr lang="en-US" sz="2800" dirty="0" err="1" smtClean="0"/>
              <a:t>Qué</a:t>
            </a:r>
            <a:r>
              <a:rPr lang="en-US" sz="2800" dirty="0" smtClean="0"/>
              <a:t> </a:t>
            </a:r>
            <a:r>
              <a:rPr lang="en-US" sz="2800" dirty="0" err="1" smtClean="0"/>
              <a:t>es</a:t>
            </a:r>
            <a:r>
              <a:rPr lang="en-US" sz="2800" dirty="0" smtClean="0"/>
              <a:t>?</a:t>
            </a:r>
          </a:p>
          <a:p>
            <a:r>
              <a:rPr lang="en-US" sz="2800" dirty="0" smtClean="0"/>
              <a:t>How can this help my child? / ¿</a:t>
            </a:r>
            <a:r>
              <a:rPr lang="en-US" sz="2800" dirty="0" err="1" smtClean="0"/>
              <a:t>Cómo</a:t>
            </a:r>
            <a:r>
              <a:rPr lang="en-US" sz="2800" dirty="0" smtClean="0"/>
              <a:t> </a:t>
            </a:r>
            <a:r>
              <a:rPr lang="en-US" sz="2800" dirty="0" err="1" smtClean="0"/>
              <a:t>puede</a:t>
            </a:r>
            <a:r>
              <a:rPr lang="en-US" sz="2800" dirty="0" smtClean="0"/>
              <a:t> </a:t>
            </a:r>
            <a:r>
              <a:rPr lang="en-US" sz="2800" dirty="0" err="1" smtClean="0"/>
              <a:t>ayudar</a:t>
            </a:r>
            <a:r>
              <a:rPr lang="en-US" sz="2800" dirty="0" smtClean="0"/>
              <a:t> </a:t>
            </a:r>
            <a:r>
              <a:rPr lang="en-US" sz="2800" dirty="0" err="1" smtClean="0"/>
              <a:t>esto</a:t>
            </a:r>
            <a:r>
              <a:rPr lang="en-US" sz="2800" dirty="0" smtClean="0"/>
              <a:t> a mi </a:t>
            </a:r>
            <a:r>
              <a:rPr lang="en-US" sz="2800" dirty="0" err="1" smtClean="0"/>
              <a:t>hijo</a:t>
            </a:r>
            <a:r>
              <a:rPr lang="en-US" sz="2800" dirty="0" smtClean="0"/>
              <a:t>/a?</a:t>
            </a:r>
          </a:p>
          <a:p>
            <a:r>
              <a:rPr lang="en-US" sz="2800" dirty="0" smtClean="0"/>
              <a:t>Is there transportation? / ¿Hay </a:t>
            </a:r>
            <a:r>
              <a:rPr lang="en-US" sz="2800" dirty="0" err="1" smtClean="0"/>
              <a:t>transportación</a:t>
            </a:r>
            <a:r>
              <a:rPr lang="en-US" sz="2800" dirty="0" smtClean="0"/>
              <a:t>?</a:t>
            </a:r>
          </a:p>
          <a:p>
            <a:r>
              <a:rPr lang="en-US" sz="2800" dirty="0" smtClean="0"/>
              <a:t>Who will be there? / ¿</a:t>
            </a:r>
            <a:r>
              <a:rPr lang="en-US" sz="2800" dirty="0" err="1" smtClean="0"/>
              <a:t>Quién</a:t>
            </a:r>
            <a:r>
              <a:rPr lang="en-US" sz="2800" dirty="0" smtClean="0"/>
              <a:t> </a:t>
            </a:r>
            <a:r>
              <a:rPr lang="en-US" sz="2800" dirty="0" err="1" smtClean="0"/>
              <a:t>va</a:t>
            </a:r>
            <a:r>
              <a:rPr lang="en-US" sz="2800" dirty="0" smtClean="0"/>
              <a:t> </a:t>
            </a:r>
            <a:r>
              <a:rPr lang="en-US" sz="2800" dirty="0" err="1" smtClean="0"/>
              <a:t>estar</a:t>
            </a:r>
            <a:r>
              <a:rPr lang="en-US" sz="2800" dirty="0" smtClean="0"/>
              <a:t> </a:t>
            </a:r>
            <a:r>
              <a:rPr lang="en-US" sz="2800" dirty="0" err="1" smtClean="0"/>
              <a:t>allí</a:t>
            </a:r>
            <a:r>
              <a:rPr lang="en-US" sz="2800" dirty="0" smtClean="0"/>
              <a:t>?</a:t>
            </a:r>
          </a:p>
          <a:p>
            <a:r>
              <a:rPr lang="en-US" sz="2800" dirty="0" smtClean="0"/>
              <a:t>What are the days and times? / ¿</a:t>
            </a:r>
            <a:r>
              <a:rPr lang="en-US" sz="2800" dirty="0" err="1" smtClean="0"/>
              <a:t>Cuáles</a:t>
            </a:r>
            <a:r>
              <a:rPr lang="en-US" sz="2800" dirty="0" smtClean="0"/>
              <a:t> son </a:t>
            </a:r>
            <a:r>
              <a:rPr lang="en-US" sz="2800" dirty="0" err="1" smtClean="0"/>
              <a:t>los</a:t>
            </a:r>
            <a:r>
              <a:rPr lang="en-US" sz="2800" dirty="0" smtClean="0"/>
              <a:t> </a:t>
            </a:r>
            <a:r>
              <a:rPr lang="en-US" sz="2800" dirty="0" err="1" smtClean="0"/>
              <a:t>días</a:t>
            </a:r>
            <a:r>
              <a:rPr lang="en-US" sz="2800" dirty="0" smtClean="0"/>
              <a:t> y las horas?</a:t>
            </a:r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09513514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Quotable">
  <a:themeElements>
    <a:clrScheme name="Quotable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00C6BB"/>
      </a:accent1>
      <a:accent2>
        <a:srgbClr val="6FEBA0"/>
      </a:accent2>
      <a:accent3>
        <a:srgbClr val="B6DF5E"/>
      </a:accent3>
      <a:accent4>
        <a:srgbClr val="EFB251"/>
      </a:accent4>
      <a:accent5>
        <a:srgbClr val="EF755F"/>
      </a:accent5>
      <a:accent6>
        <a:srgbClr val="ED515C"/>
      </a:accent6>
      <a:hlink>
        <a:srgbClr val="8F8F8F"/>
      </a:hlink>
      <a:folHlink>
        <a:srgbClr val="A5A5A5"/>
      </a:folHlink>
    </a:clrScheme>
    <a:fontScheme name="Quotabl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6F3559E9-1A4C-49D8-94D4-F41003531C4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TM03457503[[fn=Quotable]]</Template>
  <TotalTime>1319</TotalTime>
  <Words>437</Words>
  <Application>Microsoft Office PowerPoint</Application>
  <PresentationFormat>On-screen Show (4:3)</PresentationFormat>
  <Paragraphs>75</Paragraphs>
  <Slides>13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Calibri</vt:lpstr>
      <vt:lpstr>Century Gothic</vt:lpstr>
      <vt:lpstr>Tahoma</vt:lpstr>
      <vt:lpstr>Trebuchet MS</vt:lpstr>
      <vt:lpstr>Wingdings 2</vt:lpstr>
      <vt:lpstr>Quotable</vt:lpstr>
      <vt:lpstr>Parent Guide to Academic Success Guía para Padres de Éxito Académico Part 2</vt:lpstr>
      <vt:lpstr>Introductions</vt:lpstr>
      <vt:lpstr>My city / Mi ciudad</vt:lpstr>
      <vt:lpstr>Objectives</vt:lpstr>
      <vt:lpstr>Session 1 Review/Repaso de sesión 1</vt:lpstr>
      <vt:lpstr>Parents’ Night/ Open House</vt:lpstr>
      <vt:lpstr>FERPA Law</vt:lpstr>
      <vt:lpstr>FERPA Law</vt:lpstr>
      <vt:lpstr>After School Tutoring Support</vt:lpstr>
      <vt:lpstr>Parent/Teacher Conferences</vt:lpstr>
      <vt:lpstr>Specialty Programs (Middle and High School) </vt:lpstr>
      <vt:lpstr>Important Websites</vt:lpstr>
      <vt:lpstr>Questions / Preguntas</vt:lpstr>
    </vt:vector>
  </TitlesOfParts>
  <Company>IRG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Academic Support Apoyo Académico</dc:title>
  <dc:creator>Samary</dc:creator>
  <cp:lastModifiedBy>Darlene J Waters</cp:lastModifiedBy>
  <cp:revision>22</cp:revision>
  <cp:lastPrinted>2019-08-20T18:18:04Z</cp:lastPrinted>
  <dcterms:created xsi:type="dcterms:W3CDTF">2019-07-15T18:16:12Z</dcterms:created>
  <dcterms:modified xsi:type="dcterms:W3CDTF">2019-08-20T18:29:08Z</dcterms:modified>
</cp:coreProperties>
</file>